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81" r:id="rId4"/>
    <p:sldId id="268" r:id="rId5"/>
    <p:sldId id="280" r:id="rId6"/>
    <p:sldId id="271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78" r:id="rId16"/>
    <p:sldId id="267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589F"/>
    <a:srgbClr val="C64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73" autoAdjust="0"/>
  </p:normalViewPr>
  <p:slideViewPr>
    <p:cSldViewPr>
      <p:cViewPr>
        <p:scale>
          <a:sx n="125" d="100"/>
          <a:sy n="125" d="100"/>
        </p:scale>
        <p:origin x="-432" y="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9D5EE-1626-491F-8C97-F9AAE999E368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C8C78-DF49-45FE-BE01-7E2F893495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72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1A028F-A224-44FC-BA6A-7C9CF612B19E}" type="datetimeFigureOut">
              <a:rPr lang="cs-CZ" smtClean="0"/>
              <a:t>13.1.2014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772400" cy="1872208"/>
          </a:xfrm>
        </p:spPr>
        <p:txBody>
          <a:bodyPr/>
          <a:lstStyle/>
          <a:p>
            <a:pPr algn="l"/>
            <a:r>
              <a:rPr lang="cs-CZ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 diseminace</a:t>
            </a:r>
            <a:endParaRPr lang="cs-CZ" sz="6000" b="1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5623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94970"/>
            <a:ext cx="12858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3419872" y="4509120"/>
            <a:ext cx="4536504" cy="792088"/>
          </a:xfrm>
        </p:spPr>
        <p:txBody>
          <a:bodyPr>
            <a:normAutofit/>
          </a:bodyPr>
          <a:lstStyle/>
          <a:p>
            <a:pPr algn="r"/>
            <a:r>
              <a:rPr lang="cs-CZ" sz="20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Prague, Seminář pro knihovny</a:t>
            </a:r>
          </a:p>
          <a:p>
            <a:pPr algn="r"/>
            <a:r>
              <a:rPr lang="cs-CZ" sz="20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Listopad 27, 2013</a:t>
            </a:r>
          </a:p>
          <a:p>
            <a:endParaRPr lang="en-US" sz="2000" dirty="0">
              <a:latin typeface="Univers Com 55" panose="020B0603020202020204" pitchFamily="34" charset="-18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42" y="5469572"/>
            <a:ext cx="1344150" cy="86409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55576" y="47667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EU Lifelong Learning Programme, KA4 </a:t>
            </a:r>
            <a:r>
              <a:rPr lang="lv-LV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project</a:t>
            </a:r>
            <a:endParaRPr lang="cs-CZ" sz="1100" dirty="0" smtClean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531194-LLP-2012-LV-KA4-KA4MP</a:t>
            </a:r>
            <a:endParaRPr lang="en-US" sz="11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cs-CZ" sz="14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07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1"/>
          </p:nvPr>
        </p:nvSpPr>
        <p:spPr>
          <a:xfrm>
            <a:off x="891852" y="1628800"/>
            <a:ext cx="4040188" cy="432048"/>
          </a:xfrm>
        </p:spPr>
        <p:txBody>
          <a:bodyPr/>
          <a:lstStyle/>
          <a:p>
            <a:pPr algn="l"/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Cíl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27584" y="3068960"/>
            <a:ext cx="7560840" cy="2160240"/>
          </a:xfrm>
        </p:spPr>
        <p:txBody>
          <a:bodyPr>
            <a:normAutofit/>
          </a:bodyPr>
          <a:lstStyle/>
          <a:p>
            <a:pPr algn="l"/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endParaRPr lang="cs-CZ" sz="1900" b="1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Založen na zjištění NAR– </a:t>
            </a:r>
            <a:r>
              <a:rPr lang="cs-CZ" sz="1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Need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Analyses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Research r</a:t>
            </a:r>
            <a:r>
              <a:rPr lang="cs-CZ" sz="1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eport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 proběhl v knihovnách v ČR a v partnerských zemích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Stále se vyvíjí; obsahuje doporučení a shrnutí z Evropského workshopu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Vytvořen týmem NTK s příspěvky od projektových partnerů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817240" y="2060848"/>
            <a:ext cx="7931224" cy="1000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Vytvořit efektivní a udržitelný model pro šíření výsledků projektů celoživotního vzdělávání přes sítě</a:t>
            </a:r>
            <a:endParaRPr lang="cs-CZ" sz="20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2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 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99592" y="1484784"/>
            <a:ext cx="7560840" cy="5184576"/>
          </a:xfrm>
        </p:spPr>
        <p:txBody>
          <a:bodyPr>
            <a:normAutofit fontScale="85000" lnSpcReduction="20000"/>
          </a:bodyPr>
          <a:lstStyle/>
          <a:p>
            <a:pPr algn="l"/>
            <a:endParaRPr lang="cs-CZ" dirty="0">
              <a:latin typeface="Univers Com 55" panose="020B0603020202020204" pitchFamily="34" charset="-18"/>
            </a:endParaRPr>
          </a:p>
          <a:p>
            <a:pPr algn="l"/>
            <a:r>
              <a:rPr lang="cs-CZ" sz="3400" b="1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návrh:</a:t>
            </a:r>
          </a:p>
          <a:p>
            <a:pPr algn="l"/>
            <a:endParaRPr lang="cs-CZ" sz="3100" dirty="0" smtClean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100" b="1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šíříme – výsledky LLP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cs-CZ" sz="31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1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účastníci – cílová skupina, aktéři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cs-CZ" sz="31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1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spolupracovat – benefity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cs-CZ" sz="31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1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na to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nástroje a akce</a:t>
            </a:r>
          </a:p>
          <a:p>
            <a:pPr algn="l"/>
            <a:r>
              <a:rPr lang="cs-CZ" sz="15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                   </a:t>
            </a:r>
            <a:r>
              <a:rPr lang="cs-CZ" sz="31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dovednosti a znalosti</a:t>
            </a:r>
          </a:p>
          <a:p>
            <a:pPr marL="1371600" lvl="8"/>
            <a:endParaRPr lang="cs-CZ" sz="3100" b="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lvl="5" indent="-457200">
              <a:buFont typeface="Arial" pitchFamily="34" charset="0"/>
              <a:buChar char="•"/>
            </a:pPr>
            <a:r>
              <a:rPr lang="cs-CZ" sz="30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Příklady dobré praxe</a:t>
            </a:r>
            <a:endParaRPr lang="cs-CZ" sz="30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69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1 výsledky </a:t>
            </a:r>
            <a:r>
              <a:rPr lang="cs-CZ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2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Cílové skupiny a aktéři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3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Benefity spolupráce, založení partnerství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4 Nástroje a akční plán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5 Dovednosti a znalosti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Slovníček pojmů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084168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26832" y="425934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211960" y="1577574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283968" y="184482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 CO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259632" y="533457"/>
            <a:ext cx="822960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výsledky programů LLP– Kapitola 1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99592" y="1700808"/>
            <a:ext cx="7632848" cy="720080"/>
          </a:xfrm>
        </p:spPr>
        <p:txBody>
          <a:bodyPr>
            <a:noAutofit/>
          </a:bodyPr>
          <a:lstStyle/>
          <a:p>
            <a:pPr marL="108000" lvl="1"/>
            <a:r>
              <a:rPr lang="cs-CZ" sz="19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Výsledky programů LLP dle cílů, způsobu a publika</a:t>
            </a:r>
          </a:p>
        </p:txBody>
      </p:sp>
      <p:sp>
        <p:nvSpPr>
          <p:cNvPr id="17" name="Výbuch 1 16"/>
          <p:cNvSpPr/>
          <p:nvPr/>
        </p:nvSpPr>
        <p:spPr>
          <a:xfrm>
            <a:off x="251520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3528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CO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868144" y="5068341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Example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: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National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Library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Latvia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uses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network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libraries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to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promote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and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disseminate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results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–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booklets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seminars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lectures</a:t>
            </a:r>
            <a:endParaRPr lang="cs-CZ" sz="1200" b="1" dirty="0" smtClean="0">
              <a:solidFill>
                <a:schemeClr val="bg1"/>
              </a:solidFill>
              <a:latin typeface="Univers Com 55" panose="020B0603020202020204" pitchFamily="34" charset="-18"/>
            </a:endParaRPr>
          </a:p>
          <a:p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150070"/>
              </p:ext>
            </p:extLst>
          </p:nvPr>
        </p:nvGraphicFramePr>
        <p:xfrm>
          <a:off x="395536" y="2457440"/>
          <a:ext cx="795600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000"/>
                <a:gridCol w="2652000"/>
                <a:gridCol w="265200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výsledky dle cílů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výsledky dle způsobu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výsledky dle publika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Informace o projektu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plakáty,</a:t>
                      </a:r>
                      <a:r>
                        <a:rPr lang="cs-CZ" sz="9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letáky, loga, brožury videa, www, sociální sítě, tisk a média</a:t>
                      </a:r>
                      <a:endParaRPr lang="cs-CZ" sz="9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Osobní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Konzultace, prezentace a semináře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Školitelé, uživatelé</a:t>
                      </a: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Veřejnost</a:t>
                      </a: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Lidé v rozhodovacích pozicích, státní správa</a:t>
                      </a: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Projektoví donoři a projektoví partneři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Klíčové aktivity projektu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kurzy,</a:t>
                      </a:r>
                      <a:r>
                        <a:rPr lang="cs-CZ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učebnice, manuály, setkání a semináře, výukové platformy a databáze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„Fyzické“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Vytištěné materiály (např. brožurky)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roject</a:t>
                      </a:r>
                      <a:r>
                        <a:rPr lang="cs-CZ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výstupy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závěrečné zprávy, evaluace a doporučení, návrhy nových projektů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Virutální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 algn="l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Elektronické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newslettery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bannery, webové stránky, blogy a sociální sítě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rdce 1"/>
          <p:cNvSpPr/>
          <p:nvPr/>
        </p:nvSpPr>
        <p:spPr>
          <a:xfrm>
            <a:off x="5436096" y="4221088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580112" y="4796204"/>
            <a:ext cx="280831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Příklad: Národní lotyšská knihovna používá svou knihovní síť k distribuci výsledků LLP – jako jsou</a:t>
            </a:r>
          </a:p>
          <a:p>
            <a:pPr algn="ctr"/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knihy, brožury, záložky, </a:t>
            </a:r>
          </a:p>
          <a:p>
            <a:pPr algn="ctr"/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emináře…</a:t>
            </a:r>
            <a:endParaRPr lang="cs-CZ" sz="1100" b="1" dirty="0">
              <a:solidFill>
                <a:schemeClr val="bg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en-US" dirty="0"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224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 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1 výsledky LLP </a:t>
            </a:r>
          </a:p>
          <a:p>
            <a:pPr lvl="1"/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2 Cílové skupiny a aktéři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3 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Benefity spolupráce, založení partnerství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4 Nástroje a akční plán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5 Dovednosti a znalosti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Slovníček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pojmů</a:t>
            </a:r>
          </a:p>
          <a:p>
            <a:pPr lvl="1"/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355976" y="164958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355976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CO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8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definování aktérů a cílových skupin pro výsledky LLP – Kapitola 2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28800"/>
            <a:ext cx="8208912" cy="4752528"/>
          </a:xfrm>
        </p:spPr>
        <p:txBody>
          <a:bodyPr>
            <a:normAutofit/>
          </a:bodyPr>
          <a:lstStyle/>
          <a:p>
            <a:pPr marL="0" lvl="1"/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Hlavní aktéři jsou knihovny a LLP organizace.</a:t>
            </a:r>
            <a:endParaRPr lang="cs-CZ" sz="1900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08000" lvl="1"/>
            <a:endParaRPr lang="cs-CZ" sz="190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Cílové skupiny jsou: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Uživatelé knihovny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Student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Knihovníci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Účastníci určitých LL akcí organizovaných knihovnami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Uživatelé služeb LL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Lidé na trhu práce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Osoby v rozhodovacích pozicích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Státní správa a administrativa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Nevládní neziskové organizace 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(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NGO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VŠ, akademici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(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učitelé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školitelé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vědci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výzkumníci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Veřejnost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(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uživatelé LLP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é</a:t>
            </a:r>
            <a:r>
              <a:rPr lang="en-US" sz="13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dia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Subjekty poskytující k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onzultační a informační služby vztahující se všech aspektech ke vzdělávání/učení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Výzkumná centra ve vztahu k LLP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78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 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1 výsledky LLP </a:t>
            </a:r>
          </a:p>
          <a:p>
            <a:pPr lvl="1"/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2 Cílové skupiny a aktéři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3 Benefity spolupráce, založení partnerství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4 Nástroje a akční plán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5 Dovednosti a znalosti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Slovníček pojmů</a:t>
            </a: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80397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956376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139952" y="164958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211960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CO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66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19158" y="945455"/>
            <a:ext cx="7653536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předpokládá benefity pro knihovny a LLP organizace a vytvoření rámce pro vznik partnerství – Kapitola 3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5301208"/>
            <a:ext cx="8208912" cy="1080120"/>
          </a:xfrm>
        </p:spPr>
        <p:txBody>
          <a:bodyPr>
            <a:normAutofit fontScale="92500" lnSpcReduction="10000"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Vytvoření partnerství na dobrovolné bázi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Definování rolí aktérů, formální/neformální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partnertství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specifičnosti – jazyk, čas, zdroje, nástroje</a:t>
            </a:r>
          </a:p>
          <a:p>
            <a:pPr algn="l"/>
            <a:endParaRPr lang="cs-CZ" sz="12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Konkrétní kroky k iniciaci partnerství</a:t>
            </a:r>
            <a:r>
              <a:rPr lang="en-U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35496" y="134076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mtClean="0">
                <a:solidFill>
                  <a:schemeClr val="tx1"/>
                </a:solidFill>
                <a:latin typeface="Univers Com 55" panose="020B0603020202020204" pitchFamily="34" charset="-18"/>
              </a:rPr>
              <a:t> </a:t>
            </a:r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79512" y="162880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    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22809"/>
              </p:ext>
            </p:extLst>
          </p:nvPr>
        </p:nvGraphicFramePr>
        <p:xfrm>
          <a:off x="755576" y="2104835"/>
          <a:ext cx="7992000" cy="3197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3815536"/>
              </a:tblGrid>
              <a:tr h="2734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2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BENEFITY PRO KNIHOVNY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4000" marR="54000" marT="46800" marB="46800"/>
                </a:tc>
                <a:tc>
                  <a:txBody>
                    <a:bodyPr/>
                    <a:lstStyle/>
                    <a:p>
                      <a:r>
                        <a:rPr lang="cs-CZ" sz="12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BENEFITY PRO LLP ORGANIZACE</a:t>
                      </a:r>
                      <a:endParaRPr lang="en-US" sz="12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633173">
                <a:tc>
                  <a:txBody>
                    <a:bodyPr/>
                    <a:lstStyle/>
                    <a:p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Posílení image jako centra pro vývoj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 rozvoj a sdílení znalostí, významný hráč ve vzdělávacím procesu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Využití kontaktů a zdrojů knihovní komunity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ová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služba pro uživatele knihovny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Vyšší dopad na cílovou skupinu a příjemce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tiv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ní podpora místní komunity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Zviditelnění LL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aktivit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Příležitost pro zaměstnance knihovny získat nové dovednosti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Efektivnější a udržitelnější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výstupy z projektů LL organizací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ové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příležitosti pro 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fundraising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Představení LLP organizací novým cílovým skupinám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ová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partnerství pro knihovny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Rozšíření sítě,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nová partnerství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31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 Draft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1 výsledky LLP </a:t>
            </a:r>
          </a:p>
          <a:p>
            <a:pPr lvl="1"/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2 Cílové skupiny a aktéři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3 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Benefity spolupráce, založení partnerství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4 Nástroje a akční plán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5 Dovednosti a znalosti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Slovníček pojmů</a:t>
            </a: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Univers Com 55" panose="020B0603020202020204" pitchFamily="34" charset="-18"/>
              </a:rPr>
              <a:t>   </a:t>
            </a:r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Univers Com 55" panose="020B0603020202020204" pitchFamily="34" charset="-18"/>
              </a:rPr>
              <a:t> </a:t>
            </a:r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5364088" y="3573016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652120" y="407707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067944" y="164958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139952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CO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8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návrh nástrojů a akcí pro šíření – Kapitola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575556" y="1833179"/>
            <a:ext cx="8208912" cy="3312368"/>
          </a:xfrm>
        </p:spPr>
        <p:txBody>
          <a:bodyPr>
            <a:normAutofit/>
          </a:bodyPr>
          <a:lstStyle/>
          <a:p>
            <a:pPr marL="0" lvl="1"/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Rozdílné nástroje vztahující se k různým druhům LLP výsledků; může požadovat rozdílné procesy pro 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různé aktéry 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 rozdílné 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cílové 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skupiny.</a:t>
            </a:r>
            <a:endParaRPr lang="cs-CZ" sz="19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Návrh nástrojů a akcí variuje ve vztahu ke 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specifickým podmínkám 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aktérů.</a:t>
            </a:r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Příklady</a:t>
            </a:r>
            <a:endParaRPr lang="cs-CZ" sz="190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JAK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14" name="Srdce 13"/>
          <p:cNvSpPr/>
          <p:nvPr/>
        </p:nvSpPr>
        <p:spPr>
          <a:xfrm>
            <a:off x="2627784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555776" y="458112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SIF, Litva -  podporuje webové stránky LLP projekt ů přes bannery na www knihoven</a:t>
            </a:r>
            <a:endParaRPr lang="en-US" sz="14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5" name="Srdce 14"/>
          <p:cNvSpPr/>
          <p:nvPr/>
        </p:nvSpPr>
        <p:spPr>
          <a:xfrm>
            <a:off x="5580112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5547712" y="4581127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Sedukon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ČR, podporuje výsledky LLP  tištěnými letáčky a online aplikací</a:t>
            </a:r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7446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653536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návrh nástrojů a akcí pro diseminaci – Kapitola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HOW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33236"/>
              </p:ext>
            </p:extLst>
          </p:nvPr>
        </p:nvGraphicFramePr>
        <p:xfrm>
          <a:off x="35497" y="1600200"/>
          <a:ext cx="9073007" cy="52177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6047"/>
                <a:gridCol w="1624243"/>
                <a:gridCol w="2355288"/>
                <a:gridCol w="1705562"/>
                <a:gridCol w="2101867"/>
              </a:tblGrid>
              <a:tr h="244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Způsob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Nástroje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Procesy v knihovnách a  odpovědnost knihovnického personálu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Procesy v LLP organizacích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, odpovědnosti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Cílové skupiny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Osobní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Interviews (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face-to-face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Skype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telefonem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…)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Informování uživatelů knihovny o LLP,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o tištěných/elektronických informacích, poradenství, doporučování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Výcvik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 knihovníků, poskytování informací a materiálů, komunikace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Uživatelé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knihovny=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LLP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uživatelé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Workshopy, semináře, konference, setkání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Oslovení publika, organizování akcí, nabídka prostor,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využití každé knihovní akce k informování o LLP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Příprava 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meteriálů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 o LLP pro 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prezentacei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na akcích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Knihovníci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NGO,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vládní instituce, státní správa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partn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eři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školitelé, lidé v rozhodovacích pozicích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Fyzické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850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Pre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z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enta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ce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 tištěných materiálů (loga, letáky, brožury, plakáty, knihy tréninkové materiály (pohlednice, fotografie, reklamní předměty)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Vystavení a prezentace dokumentů v knihovně, výměna těchto relevantních dokumentů mezi knihovnami, distribuce materiálů při společenských akcích knihovny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 pro knihovny již vytvořených materiálů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Uživatelé knihovny, veřejnost, účastníci na společenských akcích knihovny=potenciální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LLP uživatelé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V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irtuální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543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Elektronický obsah ( LLP web/LLP sociální sítě/LLP internetová fóra, diskuzní skupiny)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Upozornění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na LLP (bannery, videa), využití různých nástrojů (www, SNS) 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Vytvoření a správa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e-Toolbox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 linků,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informace o novinkách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Uživatelé knihovny, další knihovny, veřejnost=potenciální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LLP uživatelé</a:t>
                      </a:r>
                      <a:endParaRPr lang="en-US" sz="700" dirty="0" smtClean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519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Distribu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ce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newsletterů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emailem, komunikace přes emailová fóra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Rozesílání 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Newsletterů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 relevantním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spolupracujícím knihovnám, </a:t>
                      </a:r>
                      <a:r>
                        <a:rPr lang="cs-CZ" sz="700" baseline="0" dirty="0" err="1" smtClean="0">
                          <a:effectLst/>
                          <a:latin typeface="Univers Com 55" panose="020B0603020202020204" pitchFamily="34" charset="-18"/>
                        </a:rPr>
                        <a:t>listserv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, RSS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 pro knihovny již vytvořených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newsletter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ů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Knihovníci, akademici, učitelé, zaměstnanci NGO, státní úředníci (ministerstva, 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úřady práce)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=partneři, školitelé,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akademici, lidé v rozhodovacích pozicích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.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N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ovinky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(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F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B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Aktualizace a publikování novinek o LLP na SNS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 pro knihovny s aktuálními informacemi o LLP, link na SNS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Uživatelé knihovny, další knihovny, veřejnost=potenciální LLP školitelé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237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Online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Články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Umístění článků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o LLP v elektronických knihovních periodicích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 pro knihovny  s detaily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k článkům, které má publikovat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Knihovníci=partneři,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školitelé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e-learning 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Vytvoření knihovní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e-learning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ové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platform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y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(Moodle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),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administra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ce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and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vytváření tréninkových materiálů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Rozvoj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e-learning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ových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tr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éninkových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 materiálů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;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spolupráce s knihovnami při přípravě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LLP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školitelé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O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další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PR nástroje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Organiz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ování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tiskových konferencí, tiskové zprávy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Spolupráce s médii - tisk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radio, TV;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publi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kování tiskových zpráv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 pro knihovny 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- oficiální prohlášení pro tisk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Veřejnost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poten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c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i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ální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LLP klienti, školitelé, učitelé, akademici…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433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Jiné kreativní nástroje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PR (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př. soutěže, hry, koncerty, akce)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Organiz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ování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akcí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zaměřené na prezentaci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LLP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;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nabídka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prostor a zdrojů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Vytvoření PR akce, spolupráce s knihovnou na logistice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Veřejnost</a:t>
                      </a:r>
                      <a:endParaRPr lang="en-US" sz="700" dirty="0" smtClean="0">
                        <a:effectLst/>
                        <a:latin typeface="Univers Com 55" panose="020B0603020202020204" pitchFamily="34" charset="-18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=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poten</a:t>
                      </a:r>
                      <a:r>
                        <a:rPr lang="cs-CZ" sz="700" dirty="0" smtClean="0">
                          <a:effectLst/>
                          <a:latin typeface="Univers Com 55" panose="020B0603020202020204" pitchFamily="34" charset="-18"/>
                        </a:rPr>
                        <a:t>c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i</a:t>
                      </a:r>
                      <a:r>
                        <a:rPr lang="cs-CZ" sz="700" dirty="0" err="1" smtClean="0">
                          <a:effectLst/>
                          <a:latin typeface="Univers Com 55" panose="020B0603020202020204" pitchFamily="34" charset="-18"/>
                        </a:rPr>
                        <a:t>ální</a:t>
                      </a:r>
                      <a:r>
                        <a:rPr lang="cs-CZ" sz="700" baseline="0" dirty="0" smtClean="0">
                          <a:effectLst/>
                          <a:latin typeface="Univers Com 55" panose="020B0603020202020204" pitchFamily="34" charset="-18"/>
                        </a:rPr>
                        <a:t> LLP klienti, školitelé, učitelé, akademici…</a:t>
                      </a:r>
                      <a:endParaRPr lang="en-US" sz="700" dirty="0" smtClean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2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návrhu nástrojů a akcí pro diseminaci – Kapitola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430310"/>
              </p:ext>
            </p:extLst>
          </p:nvPr>
        </p:nvGraphicFramePr>
        <p:xfrm>
          <a:off x="467544" y="1772816"/>
          <a:ext cx="7884000" cy="4910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4676941"/>
                <a:gridCol w="1406859"/>
              </a:tblGrid>
              <a:tr h="292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Datum akce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 smtClean="0">
                          <a:effectLst/>
                          <a:latin typeface="Univers Com 55" panose="020B0603020202020204" pitchFamily="34" charset="-18"/>
                        </a:rPr>
                        <a:t>Materi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ál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/ Nástroj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Dosah (počet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osob)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584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Projektová tisková konference a tisková zpráva 1) média: tisk, rádio, TV 2) WWW, FB, email, 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YouTube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knihovny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 000 000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Prolinkování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z webu knihovny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 web/Facebook/YouTube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/… 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na stránky projektu LLP organizace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od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00.00.0000 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do konce projektu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Umístění loga projektu, tištěné materiály v knihovně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od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00.00.0000 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do konce projektu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Nabídka osobních rozhovorů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s knihovníky, prezentace a doporučení projektu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Výměna tištěných materiálů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s dalšími knihovnami, institucemi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Prezentace projektových novinek na FB knihovny a na FB LLP organizace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Umístění aktualit a tištěných materiálů v knihovně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Workshop/</a:t>
                      </a:r>
                      <a:r>
                        <a:rPr lang="en-US" sz="900" dirty="0" err="1" smtClean="0">
                          <a:effectLst/>
                          <a:latin typeface="Univers Com 55" panose="020B0603020202020204" pitchFamily="34" charset="-18"/>
                        </a:rPr>
                        <a:t>semin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ář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o projektu,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partnerech, potenciální spolupráci s knihovnami a dalšími institucemi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30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60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od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00.00.0000 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do konce projektu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Aktualizování informací o projektu na www, FB,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…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knihovny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Závěrečná konference, evaluace a analýzy projektových partnerů, spolupracujících knihoven, institucí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30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60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“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projektové úspěchy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” 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tiskové konference, komunikace</a:t>
                      </a:r>
                      <a:r>
                        <a:rPr lang="cs-CZ" sz="900" baseline="0" dirty="0" smtClean="0">
                          <a:effectLst/>
                          <a:latin typeface="Univers Com 55" panose="020B0603020202020204" pitchFamily="34" charset="-18"/>
                        </a:rPr>
                        <a:t> s médii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 000 000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Umístění výsledků projektu, finální zprávy na  www knihovny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8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 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1 výsledky LLP </a:t>
            </a:r>
          </a:p>
          <a:p>
            <a:pPr lvl="1"/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2 Cílové skupiny a aktéři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3 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Benefity spolupráce, založení partnerství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4 Nástroje a akční plán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8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Kapitola 5 Dovednosti a znalosti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Slovníček pojmů</a:t>
            </a: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latin typeface="Univers Com 55" panose="020B0603020202020204" pitchFamily="34" charset="-18"/>
              </a:rPr>
              <a:t> </a:t>
            </a:r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KDO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3068960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35699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PROČ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579840" y="3861048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876256" y="4304129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067944" y="1577574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139952" y="185585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CO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87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28886" y="760033"/>
            <a:ext cx="750952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– znalosti a dovednosti pro diseminaci – Kapitola 5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2636912"/>
            <a:ext cx="8208912" cy="3600400"/>
          </a:xfrm>
        </p:spPr>
        <p:txBody>
          <a:bodyPr>
            <a:noAutofit/>
          </a:bodyPr>
          <a:lstStyle/>
          <a:p>
            <a:pPr marL="0" lvl="1"/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Knihovny </a:t>
            </a:r>
            <a:r>
              <a:rPr lang="cs-CZ" sz="18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potřebují rozumět </a:t>
            </a:r>
            <a:r>
              <a:rPr lang="cs-CZ" sz="18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 být informovány 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 výsledcích LLP. </a:t>
            </a:r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Knihovníci </a:t>
            </a:r>
            <a:r>
              <a:rPr lang="cs-CZ" sz="18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by měli využít komunikační a lektorské dovednosti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svůj osobní entusiasmus a motivaci.</a:t>
            </a:r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organizace </a:t>
            </a:r>
            <a:r>
              <a:rPr lang="cs-CZ" sz="18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by měli rozumět 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možnostem knihoven. </a:t>
            </a:r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Všichni aktéři </a:t>
            </a:r>
            <a:r>
              <a:rPr lang="cs-CZ" sz="18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by měli pravidelně aktualizovat a sdílet informace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 </a:t>
            </a:r>
            <a:endParaRPr lang="cs-CZ" sz="1800" b="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28954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56782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JAK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6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-29240" y="4736332"/>
            <a:ext cx="7810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www.facebook.com/pages/Di-XL-Partnerstv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í- </a:t>
            </a:r>
            <a:r>
              <a:rPr lang="en-US" sz="1050" dirty="0" err="1" smtClean="0">
                <a:solidFill>
                  <a:srgbClr val="FF0000"/>
                </a:solidFill>
                <a:latin typeface="Univers Com 55" panose="020B0603020202020204" pitchFamily="34" charset="-18"/>
              </a:rPr>
              <a:t>knihoven</a:t>
            </a:r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-a-</a:t>
            </a:r>
            <a:r>
              <a:rPr lang="en-US" sz="1050" dirty="0" err="1" smtClean="0">
                <a:solidFill>
                  <a:srgbClr val="FF0000"/>
                </a:solidFill>
                <a:latin typeface="Univers Com 55" panose="020B0603020202020204" pitchFamily="34" charset="-18"/>
              </a:rPr>
              <a:t>organizac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í-</a:t>
            </a:r>
            <a:r>
              <a:rPr lang="cs-CZ" sz="1050" dirty="0" err="1">
                <a:solidFill>
                  <a:srgbClr val="FF0000"/>
                </a:solidFill>
                <a:latin typeface="Univers Com 55" panose="020B0603020202020204" pitchFamily="34" charset="-18"/>
              </a:rPr>
              <a:t>c</a:t>
            </a:r>
            <a:r>
              <a:rPr lang="cs-CZ" sz="1050" dirty="0" err="1" smtClean="0">
                <a:solidFill>
                  <a:srgbClr val="FF0000"/>
                </a:solidFill>
                <a:latin typeface="Univers Com 55" panose="020B0603020202020204" pitchFamily="34" charset="-18"/>
              </a:rPr>
              <a:t>eloživo</a:t>
            </a:r>
            <a:r>
              <a:rPr lang="en-US" sz="1050" dirty="0" err="1" smtClean="0">
                <a:solidFill>
                  <a:srgbClr val="FF0000"/>
                </a:solidFill>
                <a:latin typeface="Univers Com 55" panose="020B0603020202020204" pitchFamily="34" charset="-18"/>
              </a:rPr>
              <a:t>tn</a:t>
            </a:r>
            <a:r>
              <a:rPr lang="cs-CZ" sz="1050" dirty="0" err="1" smtClean="0">
                <a:solidFill>
                  <a:srgbClr val="FF0000"/>
                </a:solidFill>
                <a:latin typeface="Univers Com 55" panose="020B0603020202020204" pitchFamily="34" charset="-18"/>
              </a:rPr>
              <a:t>ího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 </a:t>
            </a:r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-</a:t>
            </a:r>
            <a:r>
              <a:rPr lang="en-US" sz="1050" dirty="0" err="1" smtClean="0">
                <a:solidFill>
                  <a:srgbClr val="FF0000"/>
                </a:solidFill>
                <a:latin typeface="Univers Com 55" panose="020B0603020202020204" pitchFamily="34" charset="-18"/>
              </a:rPr>
              <a:t>vzd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ě</a:t>
            </a:r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l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á</a:t>
            </a:r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v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á</a:t>
            </a:r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n</a:t>
            </a:r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í</a:t>
            </a:r>
            <a:r>
              <a:rPr lang="en-US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/150995731717177</a:t>
            </a:r>
            <a:endParaRPr lang="cs-CZ" sz="1050" dirty="0" smtClean="0">
              <a:solidFill>
                <a:srgbClr val="FF0000"/>
              </a:solidFill>
              <a:latin typeface="Univers Com 55" panose="020B0603020202020204" pitchFamily="34" charset="-18"/>
            </a:endParaRPr>
          </a:p>
          <a:p>
            <a:r>
              <a:rPr lang="cs-CZ" sz="1050" dirty="0" smtClean="0">
                <a:solidFill>
                  <a:srgbClr val="FF0000"/>
                </a:solidFill>
                <a:latin typeface="Univers Com 55" panose="020B0603020202020204" pitchFamily="34" charset="-18"/>
              </a:rPr>
              <a:t>www.techlib.cz</a:t>
            </a:r>
            <a:endParaRPr lang="en-US" sz="1050" dirty="0" smtClean="0">
              <a:solidFill>
                <a:srgbClr val="FF0000"/>
              </a:solidFill>
              <a:latin typeface="Univers Com 55" panose="020B0603020202020204" pitchFamily="34" charset="-18"/>
            </a:endParaRPr>
          </a:p>
          <a:p>
            <a:r>
              <a:rPr lang="cs-CZ" sz="1050" dirty="0">
                <a:solidFill>
                  <a:srgbClr val="FF0000"/>
                </a:solidFill>
                <a:latin typeface="Univers Com 55" panose="020B0603020202020204" pitchFamily="34" charset="-18"/>
              </a:rPr>
              <a:t>www.dixl.eu</a:t>
            </a:r>
          </a:p>
          <a:p>
            <a:endParaRPr lang="cs-CZ" sz="1050" dirty="0" smtClean="0">
              <a:solidFill>
                <a:srgbClr val="FF0000"/>
              </a:solidFill>
              <a:latin typeface="Univers Com 55" panose="020B0603020202020204" pitchFamily="34" charset="-18"/>
            </a:endParaRPr>
          </a:p>
          <a:p>
            <a:endParaRPr lang="en-US" dirty="0">
              <a:latin typeface="Univers Com 55" panose="020B0603020202020204" pitchFamily="34" charset="-18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247" y="5891325"/>
            <a:ext cx="1224136" cy="77129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24" y="0"/>
            <a:ext cx="6630974" cy="4717770"/>
          </a:xfrm>
          <a:prstGeom prst="rect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6304409" cy="1872208"/>
          </a:xfrm>
        </p:spPr>
        <p:txBody>
          <a:bodyPr/>
          <a:lstStyle/>
          <a:p>
            <a:pPr marL="0" indent="0" algn="l"/>
            <a:r>
              <a:rPr lang="cs-CZ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Děkujeme za pozornost.</a:t>
            </a:r>
            <a:endParaRPr lang="cs-CZ" dirty="0">
              <a:solidFill>
                <a:schemeClr val="bg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1176" y="2708920"/>
            <a:ext cx="8229600" cy="1872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NTK team</a:t>
            </a:r>
            <a:endParaRPr lang="cs-CZ" dirty="0">
              <a:solidFill>
                <a:schemeClr val="bg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76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1089</TotalTime>
  <Words>1559</Words>
  <Application>Microsoft Office PowerPoint</Application>
  <PresentationFormat>Předvádění na obrazovce (4:3)</PresentationFormat>
  <Paragraphs>339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Exekutivní</vt:lpstr>
      <vt:lpstr>Model diseminace</vt:lpstr>
      <vt:lpstr>DI-XL Model</vt:lpstr>
      <vt:lpstr>DI-XL Model  </vt:lpstr>
      <vt:lpstr>DI-XL Model </vt:lpstr>
      <vt:lpstr>DI-XL Model výsledky programů LLP– Kapitola 1</vt:lpstr>
      <vt:lpstr>DI-XL Model  </vt:lpstr>
      <vt:lpstr>DI-XL Model definování aktérů a cílových skupin pro výsledky LLP – Kapitola 2</vt:lpstr>
      <vt:lpstr>DI-XL Model  </vt:lpstr>
      <vt:lpstr>DI-XL Model předpokládá benefity pro knihovny a LLP organizace a vytvoření rámce pro vznik partnerství – Kapitola 3</vt:lpstr>
      <vt:lpstr>DI-XL Model  Draft</vt:lpstr>
      <vt:lpstr>DI-XL Model návrh nástrojů a akcí pro šíření – Kapitola 4</vt:lpstr>
      <vt:lpstr>DI-XL Model návrh nástrojů a akcí pro diseminaci – Kapitola 4</vt:lpstr>
      <vt:lpstr>DI-XL Model návrhu nástrojů a akcí pro diseminaci – Kapitola 4</vt:lpstr>
      <vt:lpstr>DI-XL Model  </vt:lpstr>
      <vt:lpstr>DI-XL Model – znalosti a dovednosti pro diseminaci – Kapitola 5</vt:lpstr>
      <vt:lpstr>Děkujeme za pozornost.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Magdalena Hornova</dc:creator>
  <cp:lastModifiedBy>a</cp:lastModifiedBy>
  <cp:revision>167</cp:revision>
  <dcterms:created xsi:type="dcterms:W3CDTF">2013-05-14T08:11:43Z</dcterms:created>
  <dcterms:modified xsi:type="dcterms:W3CDTF">2014-01-13T09:00:07Z</dcterms:modified>
</cp:coreProperties>
</file>